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2"/>
  </p:notesMasterIdLst>
  <p:sldIdLst>
    <p:sldId id="256" r:id="rId2"/>
    <p:sldId id="260" r:id="rId3"/>
    <p:sldId id="293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70" r:id="rId12"/>
    <p:sldId id="267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4" r:id="rId23"/>
    <p:sldId id="282" r:id="rId24"/>
    <p:sldId id="283" r:id="rId25"/>
    <p:sldId id="285" r:id="rId26"/>
    <p:sldId id="286" r:id="rId27"/>
    <p:sldId id="287" r:id="rId28"/>
    <p:sldId id="291" r:id="rId29"/>
    <p:sldId id="290" r:id="rId30"/>
    <p:sldId id="292" r:id="rId3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2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29"/>
    <p:restoredTop sz="94643"/>
  </p:normalViewPr>
  <p:slideViewPr>
    <p:cSldViewPr>
      <p:cViewPr>
        <p:scale>
          <a:sx n="90" d="100"/>
          <a:sy n="90" d="100"/>
        </p:scale>
        <p:origin x="133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44DC2-6A14-4FEE-B9D4-F4CB585A2C73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38456-18B0-4BA7-9DAB-E4C5A741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cbi.nlm.nih.gov/genbank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" r="1" b="1"/>
          <a:stretch/>
        </p:blipFill>
        <p:spPr>
          <a:xfrm>
            <a:off x="20" y="1"/>
            <a:ext cx="9143979" cy="42394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836" y="4559523"/>
            <a:ext cx="8176104" cy="1236440"/>
          </a:xfrm>
          <a:noFill/>
        </p:spPr>
        <p:txBody>
          <a:bodyPr>
            <a:normAutofit/>
          </a:bodyPr>
          <a:lstStyle/>
          <a:p>
            <a:r>
              <a:rPr lang="en-US" sz="3800" dirty="0"/>
              <a:t>Lab 3: Sequence Alignment and Homology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5867400"/>
            <a:ext cx="8176104" cy="681038"/>
          </a:xfrm>
          <a:noFill/>
        </p:spPr>
        <p:txBody>
          <a:bodyPr>
            <a:normAutofit/>
          </a:bodyPr>
          <a:lstStyle/>
          <a:p>
            <a:r>
              <a:rPr lang="en-US" sz="1300" dirty="0"/>
              <a:t>BIOL 4174/5174: Conservation Genetics Lab</a:t>
            </a:r>
          </a:p>
          <a:p>
            <a:r>
              <a:rPr lang="en-US" sz="1300" dirty="0" smtClean="0"/>
              <a:t>2/7/2018</a:t>
            </a:r>
          </a:p>
        </p:txBody>
      </p:sp>
      <p:sp>
        <p:nvSpPr>
          <p:cNvPr id="4" name="Rectangle 3"/>
          <p:cNvSpPr/>
          <p:nvPr/>
        </p:nvSpPr>
        <p:spPr>
          <a:xfrm>
            <a:off x="381000" y="6596390"/>
            <a:ext cx="847219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smtClean="0"/>
              <a:t>Slides stolen shamelessly from Steve </a:t>
            </a:r>
            <a:r>
              <a:rPr lang="en-US" sz="1100" dirty="0" err="1" smtClean="0"/>
              <a:t>Mussmann’s</a:t>
            </a:r>
            <a:r>
              <a:rPr lang="en-US" sz="1100" dirty="0" smtClean="0"/>
              <a:t> 2016 Conservation Genetics course and Jeff Silberman’s 2012 Molecular Phylogenetics course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2306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62200" y="1828800"/>
            <a:ext cx="48030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smtClean="0"/>
              <a:t>The</a:t>
            </a:r>
            <a:r>
              <a:rPr lang="en-US" sz="3600" b="1" smtClean="0"/>
              <a:t> correct alignment??</a:t>
            </a:r>
            <a:endParaRPr lang="en-US" sz="3600" b="1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200"/>
            <a:ext cx="9144000" cy="287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" y="304800"/>
            <a:ext cx="75727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/>
              <a:t>Sometimes easy</a:t>
            </a:r>
            <a:r>
              <a:rPr lang="mr-IN" sz="3600" b="1" dirty="0" smtClean="0"/>
              <a:t>…</a:t>
            </a:r>
            <a:r>
              <a:rPr lang="en-US" sz="3600" b="1" dirty="0" smtClean="0"/>
              <a:t> Sometimes not easy</a:t>
            </a:r>
            <a:endParaRPr lang="en-US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371600"/>
            <a:ext cx="6533346" cy="5029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391400" y="2286000"/>
            <a:ext cx="9330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mtClean="0"/>
              <a:t>Easy</a:t>
            </a:r>
            <a:endParaRPr lang="en-US" sz="3200"/>
          </a:p>
        </p:txBody>
      </p:sp>
      <p:sp>
        <p:nvSpPr>
          <p:cNvPr id="6" name="Rectangle 5"/>
          <p:cNvSpPr/>
          <p:nvPr/>
        </p:nvSpPr>
        <p:spPr>
          <a:xfrm>
            <a:off x="7239000" y="4495800"/>
            <a:ext cx="1676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Lots of </a:t>
            </a:r>
            <a:r>
              <a:rPr lang="en-US" sz="3200" b="1" dirty="0" err="1" smtClean="0"/>
              <a:t>indels</a:t>
            </a:r>
            <a:r>
              <a:rPr lang="en-US" sz="3200" b="1" dirty="0" smtClean="0"/>
              <a:t>, not easy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304800" y="1219200"/>
            <a:ext cx="6705600" cy="2514600"/>
          </a:xfrm>
          <a:prstGeom prst="rect">
            <a:avLst/>
          </a:prstGeom>
          <a:noFill/>
          <a:ln w="38100">
            <a:solidFill>
              <a:srgbClr val="23FF23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4800" y="4114800"/>
            <a:ext cx="6705600" cy="2514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81000" y="0"/>
            <a:ext cx="8991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Alignment algorithms: Comparing </a:t>
            </a:r>
            <a:r>
              <a:rPr lang="en-US" sz="3200" smtClean="0"/>
              <a:t>two sequences</a:t>
            </a:r>
            <a:endParaRPr lang="en-US" sz="32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0292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Local vs. Global Alignment</a:t>
            </a:r>
          </a:p>
          <a:p>
            <a:endParaRPr lang="en-US" sz="3200" dirty="0" smtClean="0"/>
          </a:p>
          <a:p>
            <a:pPr lvl="1"/>
            <a:r>
              <a:rPr lang="en-US" sz="2800" b="1" dirty="0"/>
              <a:t>Local alignment </a:t>
            </a:r>
            <a:r>
              <a:rPr lang="en-US" sz="2800" dirty="0"/>
              <a:t>= comparing subsequences</a:t>
            </a:r>
          </a:p>
          <a:p>
            <a:pPr lvl="2"/>
            <a:r>
              <a:rPr lang="en-US" sz="2400" dirty="0"/>
              <a:t>Can be used to align conserved parts of two genomes</a:t>
            </a:r>
          </a:p>
          <a:p>
            <a:pPr lvl="2"/>
            <a:r>
              <a:rPr lang="en-US" sz="2400" dirty="0"/>
              <a:t>Used in BLAST to find similar </a:t>
            </a:r>
            <a:r>
              <a:rPr lang="en-US" sz="2400" dirty="0" smtClean="0"/>
              <a:t>sequences</a:t>
            </a:r>
          </a:p>
          <a:p>
            <a:endParaRPr lang="en-US" sz="3200" dirty="0" smtClean="0"/>
          </a:p>
          <a:p>
            <a:pPr lvl="1"/>
            <a:r>
              <a:rPr lang="en-US" sz="2800" b="1" dirty="0" smtClean="0"/>
              <a:t>Global alignment </a:t>
            </a:r>
            <a:r>
              <a:rPr lang="en-US" sz="2800" dirty="0" smtClean="0"/>
              <a:t>= comparing sequences from end to end to see how similar they are.</a:t>
            </a:r>
          </a:p>
          <a:p>
            <a:pPr lvl="2"/>
            <a:r>
              <a:rPr lang="en-US" sz="2400" dirty="0" smtClean="0"/>
              <a:t>Used in multiple sequence alignment of single genes</a:t>
            </a:r>
          </a:p>
          <a:p>
            <a:pPr lvl="2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37124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/>
          <a:lstStyle/>
          <a:p>
            <a:r>
              <a:rPr lang="en-US" sz="4800" dirty="0" smtClean="0"/>
              <a:t>Local alignment: BLAST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0874"/>
            <a:ext cx="7848600" cy="4556126"/>
          </a:xfrm>
        </p:spPr>
        <p:txBody>
          <a:bodyPr>
            <a:noAutofit/>
          </a:bodyPr>
          <a:lstStyle/>
          <a:p>
            <a:r>
              <a:rPr lang="en-US" sz="3200" b="1" u="sng" dirty="0" smtClean="0"/>
              <a:t>B</a:t>
            </a:r>
            <a:r>
              <a:rPr lang="en-US" sz="3200" dirty="0" smtClean="0"/>
              <a:t>asic </a:t>
            </a:r>
            <a:r>
              <a:rPr lang="en-US" sz="3200" b="1" u="sng" dirty="0" smtClean="0"/>
              <a:t>L</a:t>
            </a:r>
            <a:r>
              <a:rPr lang="en-US" sz="3200" dirty="0" smtClean="0"/>
              <a:t>ocal </a:t>
            </a:r>
            <a:r>
              <a:rPr lang="en-US" sz="3200" b="1" u="sng" dirty="0" smtClean="0"/>
              <a:t>A</a:t>
            </a:r>
            <a:r>
              <a:rPr lang="en-US" sz="3200" dirty="0" smtClean="0"/>
              <a:t>lignment </a:t>
            </a:r>
            <a:r>
              <a:rPr lang="en-US" sz="3200" b="1" u="sng" dirty="0" smtClean="0"/>
              <a:t>S</a:t>
            </a:r>
            <a:r>
              <a:rPr lang="en-US" sz="3200" dirty="0" smtClean="0"/>
              <a:t>earch </a:t>
            </a:r>
            <a:r>
              <a:rPr lang="en-US" sz="3200" b="1" u="sng" dirty="0" smtClean="0"/>
              <a:t>T</a:t>
            </a:r>
            <a:r>
              <a:rPr lang="en-US" sz="3200" dirty="0" smtClean="0"/>
              <a:t>ool</a:t>
            </a:r>
          </a:p>
          <a:p>
            <a:endParaRPr lang="en-US" sz="3200" dirty="0"/>
          </a:p>
          <a:p>
            <a:r>
              <a:rPr lang="en-US" sz="3200" dirty="0" smtClean="0"/>
              <a:t>Looks for statistically significant </a:t>
            </a:r>
            <a:br>
              <a:rPr lang="en-US" sz="3200" dirty="0" smtClean="0"/>
            </a:br>
            <a:r>
              <a:rPr lang="en-US" sz="3200" dirty="0" smtClean="0"/>
              <a:t>similarities between </a:t>
            </a:r>
            <a:r>
              <a:rPr lang="en-US" sz="3200" dirty="0" smtClean="0"/>
              <a:t>many sequences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BLAST algorithm first published in 1990 (</a:t>
            </a:r>
            <a:r>
              <a:rPr lang="en-US" sz="3200" dirty="0" err="1" smtClean="0"/>
              <a:t>Altschul</a:t>
            </a:r>
            <a:r>
              <a:rPr lang="en-US" sz="3200" dirty="0" smtClean="0"/>
              <a:t> </a:t>
            </a:r>
            <a:r>
              <a:rPr lang="en-US" sz="3200" i="1" dirty="0" smtClean="0"/>
              <a:t>et al</a:t>
            </a:r>
            <a:r>
              <a:rPr lang="en-US" sz="3200" dirty="0" smtClean="0"/>
              <a:t>., Journal of Molecular Biology)</a:t>
            </a:r>
            <a:endParaRPr lang="en-US" sz="3200" dirty="0"/>
          </a:p>
        </p:txBody>
      </p:sp>
      <p:pic>
        <p:nvPicPr>
          <p:cNvPr id="1026" name="Picture 2" descr="http://www.emadmokhtar.com/wp-content/uploads/2011/11/031210_2008_Intelligent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419861"/>
            <a:ext cx="2286383" cy="300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253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7886700" cy="549116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800" dirty="0" smtClean="0"/>
              <a:t>The BLAST algorithm is a </a:t>
            </a:r>
            <a:r>
              <a:rPr lang="en-US" sz="2800" b="1" dirty="0" smtClean="0"/>
              <a:t>heuristic</a:t>
            </a:r>
            <a:r>
              <a:rPr lang="en-US" sz="2800" dirty="0" smtClean="0"/>
              <a:t> </a:t>
            </a:r>
            <a:r>
              <a:rPr lang="en-US" sz="2800" b="1" dirty="0" smtClean="0"/>
              <a:t>algorithm</a:t>
            </a:r>
          </a:p>
          <a:p>
            <a:pPr lvl="1">
              <a:spcAft>
                <a:spcPts val="600"/>
              </a:spcAft>
            </a:pPr>
            <a:r>
              <a:rPr lang="en-US" sz="2400" b="1" dirty="0" smtClean="0"/>
              <a:t>Heuristic</a:t>
            </a:r>
            <a:r>
              <a:rPr lang="en-US" sz="2400" dirty="0" smtClean="0"/>
              <a:t> = method of problem solving not guaranteed to give the optimal solution</a:t>
            </a:r>
          </a:p>
          <a:p>
            <a:pPr lvl="2">
              <a:spcAft>
                <a:spcPts val="600"/>
              </a:spcAft>
            </a:pPr>
            <a:r>
              <a:rPr lang="en-US" sz="2000" dirty="0" smtClean="0"/>
              <a:t>Sufficient and efficient enough for the task at hand</a:t>
            </a:r>
          </a:p>
          <a:p>
            <a:pPr lvl="2">
              <a:spcAft>
                <a:spcPts val="600"/>
              </a:spcAft>
            </a:pPr>
            <a:r>
              <a:rPr lang="en-US" sz="2000" dirty="0" smtClean="0"/>
              <a:t>Used when search space (possible solutions) very large (e.g. genetics)</a:t>
            </a:r>
            <a:endParaRPr lang="en-US" sz="2000" dirty="0"/>
          </a:p>
          <a:p>
            <a:pPr lvl="1">
              <a:spcAft>
                <a:spcPts val="600"/>
              </a:spcAft>
            </a:pPr>
            <a:r>
              <a:rPr lang="en-US" sz="2400" b="1" dirty="0" smtClean="0"/>
              <a:t>Algorithm</a:t>
            </a:r>
            <a:r>
              <a:rPr lang="en-US" sz="2400" dirty="0" smtClean="0"/>
              <a:t> = step by step procedure or method for finding a solution to a problem</a:t>
            </a:r>
          </a:p>
          <a:p>
            <a:endParaRPr lang="en-US" sz="2800" dirty="0" smtClean="0"/>
          </a:p>
          <a:p>
            <a:r>
              <a:rPr lang="en-US" sz="2800" dirty="0" smtClean="0"/>
              <a:t>Heuristics:</a:t>
            </a:r>
          </a:p>
          <a:p>
            <a:pPr lvl="1"/>
            <a:r>
              <a:rPr lang="en-US" sz="2400" dirty="0" smtClean="0">
                <a:solidFill>
                  <a:srgbClr val="00B050"/>
                </a:solidFill>
              </a:rPr>
              <a:t>Advantages</a:t>
            </a:r>
            <a:r>
              <a:rPr lang="en-US" sz="2400" dirty="0" smtClean="0"/>
              <a:t>:</a:t>
            </a:r>
            <a:endParaRPr lang="en-US" sz="2400" dirty="0"/>
          </a:p>
          <a:p>
            <a:pPr lvl="2"/>
            <a:r>
              <a:rPr lang="en-US" sz="2000" dirty="0" smtClean="0"/>
              <a:t>Fast</a:t>
            </a:r>
          </a:p>
          <a:p>
            <a:pPr lvl="2"/>
            <a:r>
              <a:rPr lang="en-US" sz="2000" dirty="0" smtClean="0"/>
              <a:t>Efficient</a:t>
            </a:r>
          </a:p>
          <a:p>
            <a:pPr lvl="1"/>
            <a:r>
              <a:rPr lang="en-US" sz="2400" dirty="0" smtClean="0">
                <a:solidFill>
                  <a:srgbClr val="FF0000"/>
                </a:solidFill>
              </a:rPr>
              <a:t>Disadvantages</a:t>
            </a:r>
            <a:r>
              <a:rPr lang="en-US" sz="2400" dirty="0" smtClean="0"/>
              <a:t>:</a:t>
            </a:r>
          </a:p>
          <a:p>
            <a:pPr lvl="2"/>
            <a:r>
              <a:rPr lang="en-US" sz="2000" dirty="0" smtClean="0"/>
              <a:t>Might not find the optimal solution</a:t>
            </a:r>
            <a:endParaRPr lang="en-US" sz="20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030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BLAST basic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81200"/>
            <a:ext cx="8077200" cy="4267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u="sng" dirty="0" smtClean="0"/>
              <a:t>Seeding</a:t>
            </a:r>
            <a:r>
              <a:rPr lang="en-US" sz="2800" dirty="0" smtClean="0"/>
              <a:t>: Break query sequence into ‘words’</a:t>
            </a:r>
          </a:p>
          <a:p>
            <a:pPr lvl="1"/>
            <a:r>
              <a:rPr lang="en-US" sz="2500" dirty="0" smtClean="0"/>
              <a:t>‘Word’ = short sub-string of nucleotides or amino acids </a:t>
            </a:r>
          </a:p>
          <a:p>
            <a:pPr lvl="1">
              <a:spcAft>
                <a:spcPts val="1200"/>
              </a:spcAft>
            </a:pPr>
            <a:r>
              <a:rPr lang="en-US" sz="2500" dirty="0" smtClean="0"/>
              <a:t>Default word size = 11 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800" dirty="0" smtClean="0"/>
              <a:t>Search words against database of sequences 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800" dirty="0" smtClean="0"/>
              <a:t>When it finds a match, tries to ‘extend’ the alignment out 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800" dirty="0" smtClean="0"/>
              <a:t>During extension: Penalties for gaps and mismatches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123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777874"/>
          </a:xfrm>
        </p:spPr>
        <p:txBody>
          <a:bodyPr/>
          <a:lstStyle/>
          <a:p>
            <a:r>
              <a:rPr lang="en-US" sz="4800" dirty="0" smtClean="0"/>
              <a:t>Typical usage of BLAST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8077200" cy="4572000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en-US" sz="2800" dirty="0" smtClean="0"/>
              <a:t>Typically used with NCBI </a:t>
            </a:r>
            <a:r>
              <a:rPr lang="en-US" sz="2800" dirty="0" err="1" smtClean="0"/>
              <a:t>Genbank</a:t>
            </a:r>
            <a:endParaRPr lang="en-US" sz="2800" dirty="0" smtClean="0"/>
          </a:p>
          <a:p>
            <a:pPr lvl="1">
              <a:spcAft>
                <a:spcPts val="600"/>
              </a:spcAft>
            </a:pPr>
            <a:r>
              <a:rPr lang="en-US" sz="2500" dirty="0"/>
              <a:t>Located at </a:t>
            </a:r>
            <a:r>
              <a:rPr lang="en-US" sz="2500" dirty="0">
                <a:hlinkClick r:id="rId2"/>
              </a:rPr>
              <a:t>http://www.ncbi.nlm.nih.gov/genbank/</a:t>
            </a:r>
            <a:r>
              <a:rPr lang="en-US" sz="2500" dirty="0"/>
              <a:t> </a:t>
            </a:r>
          </a:p>
          <a:p>
            <a:pPr lvl="1">
              <a:spcAft>
                <a:spcPts val="1200"/>
              </a:spcAft>
            </a:pPr>
            <a:r>
              <a:rPr lang="en-US" sz="2500" dirty="0"/>
              <a:t>Collection of all publicly available nucleotide </a:t>
            </a:r>
            <a:r>
              <a:rPr lang="en-US" sz="2500" dirty="0" smtClean="0"/>
              <a:t>sequences</a:t>
            </a:r>
          </a:p>
          <a:p>
            <a:pPr lvl="1">
              <a:spcAft>
                <a:spcPts val="1200"/>
              </a:spcAft>
            </a:pPr>
            <a:endParaRPr lang="en-US" sz="2500" dirty="0" smtClean="0"/>
          </a:p>
          <a:p>
            <a:pPr>
              <a:spcAft>
                <a:spcPts val="600"/>
              </a:spcAft>
            </a:pPr>
            <a:r>
              <a:rPr lang="en-US" sz="2800" dirty="0" smtClean="0"/>
              <a:t>BLAST + </a:t>
            </a:r>
            <a:r>
              <a:rPr lang="en-US" sz="2800" dirty="0" err="1" smtClean="0"/>
              <a:t>Genbank</a:t>
            </a:r>
            <a:r>
              <a:rPr lang="en-US" sz="2800" dirty="0" smtClean="0"/>
              <a:t> allows you to: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Identify species of origin for an unknown sequence*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Find homologous sequences from related species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Map chromosomal position of an unknown gene 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Generate hypothesis of function for an unknown gene</a:t>
            </a:r>
          </a:p>
          <a:p>
            <a:pPr marL="8001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500" dirty="0" smtClean="0"/>
              <a:t>Comparing sequences</a:t>
            </a:r>
            <a:endParaRPr lang="en-US" sz="2500" dirty="0"/>
          </a:p>
          <a:p>
            <a:pPr marL="457200" indent="-457200">
              <a:buFont typeface="+mj-lt"/>
              <a:buAutoNum type="arabicPeriod"/>
            </a:pPr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165549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143000"/>
          </a:xfrm>
        </p:spPr>
        <p:txBody>
          <a:bodyPr>
            <a:normAutofit fontScale="90000"/>
          </a:bodyPr>
          <a:lstStyle/>
          <a:p>
            <a:r>
              <a:rPr lang="en-US" sz="4800" dirty="0" smtClean="0"/>
              <a:t>Caveats for species identification, or “</a:t>
            </a:r>
            <a:r>
              <a:rPr lang="en-US" sz="4800" dirty="0" smtClean="0">
                <a:solidFill>
                  <a:srgbClr val="FF0000"/>
                </a:solidFill>
              </a:rPr>
              <a:t>DNA barcoding</a:t>
            </a:r>
            <a:r>
              <a:rPr lang="en-US" sz="4800" dirty="0" smtClean="0"/>
              <a:t>” (also </a:t>
            </a:r>
            <a:r>
              <a:rPr lang="en-US" sz="4800" dirty="0" err="1" smtClean="0">
                <a:solidFill>
                  <a:srgbClr val="FF0000"/>
                </a:solidFill>
              </a:rPr>
              <a:t>eDNA</a:t>
            </a:r>
            <a:r>
              <a:rPr lang="en-US" sz="48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28800"/>
            <a:ext cx="8077200" cy="4267200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dirty="0" smtClean="0"/>
              <a:t>Can only succeed when: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All possible ”species identifications” are present in the database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smtClean="0"/>
              <a:t>You can trust all of those identifications</a:t>
            </a:r>
          </a:p>
          <a:p>
            <a:pPr marL="800100" lvl="1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500" dirty="0" err="1" smtClean="0"/>
              <a:t>Unsampled</a:t>
            </a:r>
            <a:r>
              <a:rPr lang="en-US" sz="2500" dirty="0" smtClean="0"/>
              <a:t> “cryptic species” do not exist</a:t>
            </a:r>
          </a:p>
          <a:p>
            <a:pPr marL="8001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500" dirty="0" smtClean="0"/>
              <a:t>You can trust an arbitrary “match” threshold (e.g. 0.5% different = same species? 1%? 2%?)</a:t>
            </a:r>
          </a:p>
          <a:p>
            <a:pPr marL="8001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500" dirty="0" smtClean="0"/>
              <a:t>Ancestry at your gene/locus matches rest of genome</a:t>
            </a:r>
          </a:p>
          <a:p>
            <a:pPr marL="8001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500" dirty="0" err="1" smtClean="0"/>
              <a:t>Etc</a:t>
            </a:r>
            <a:r>
              <a:rPr lang="mr-IN" sz="2500" dirty="0" smtClean="0"/>
              <a:t>…</a:t>
            </a:r>
            <a:endParaRPr lang="en-US" sz="2500" dirty="0"/>
          </a:p>
          <a:p>
            <a:pPr marL="457200" indent="-457200">
              <a:buFont typeface="+mj-lt"/>
              <a:buAutoNum type="arabicPeriod"/>
            </a:pPr>
            <a:endParaRPr lang="en-US" sz="25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228600" y="6248400"/>
            <a:ext cx="871360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00100" marR="0" lvl="1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2500" b="1" dirty="0" smtClean="0"/>
              <a:t>*The Point™ </a:t>
            </a:r>
            <a:r>
              <a:rPr lang="en-US" sz="2500" b="1" dirty="0" smtClean="0">
                <a:sym typeface="Wingdings"/>
              </a:rPr>
              <a:t> Be aware of the assumptions you are making!</a:t>
            </a:r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83096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Multiple </a:t>
            </a:r>
            <a:r>
              <a:rPr lang="en-US" sz="4000" smtClean="0"/>
              <a:t>Sequence Alignment (MSA)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28800"/>
            <a:ext cx="8077200" cy="4267200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dirty="0" smtClean="0"/>
              <a:t>MSA = aligning &gt;2 sequence simultaneously </a:t>
            </a:r>
          </a:p>
          <a:p>
            <a:pPr lvl="1">
              <a:spcAft>
                <a:spcPts val="600"/>
              </a:spcAft>
            </a:pPr>
            <a:r>
              <a:rPr lang="en-US" sz="2500" dirty="0" smtClean="0"/>
              <a:t>Various approaches</a:t>
            </a:r>
          </a:p>
          <a:p>
            <a:pPr lvl="1">
              <a:spcAft>
                <a:spcPts val="600"/>
              </a:spcAft>
            </a:pPr>
            <a:endParaRPr lang="en-US" sz="2500" dirty="0"/>
          </a:p>
          <a:p>
            <a:pPr>
              <a:spcAft>
                <a:spcPts val="1800"/>
              </a:spcAft>
            </a:pPr>
            <a:r>
              <a:rPr lang="en-US" sz="2800" b="1" dirty="0" smtClean="0"/>
              <a:t>Automated (fast)</a:t>
            </a:r>
            <a:endParaRPr lang="en-US" sz="2500" dirty="0" smtClean="0"/>
          </a:p>
          <a:p>
            <a:pPr>
              <a:spcAft>
                <a:spcPts val="1800"/>
              </a:spcAft>
            </a:pPr>
            <a:r>
              <a:rPr lang="en-US" sz="2800" b="1" dirty="0" smtClean="0"/>
              <a:t>Manual (tedious)</a:t>
            </a:r>
          </a:p>
          <a:p>
            <a:pPr>
              <a:spcAft>
                <a:spcPts val="1800"/>
              </a:spcAft>
            </a:pPr>
            <a:r>
              <a:rPr lang="en-US" sz="2800" b="1" dirty="0" smtClean="0"/>
              <a:t>Combination (best)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50025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Automated MSA also uses heuristics!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28800"/>
            <a:ext cx="8077200" cy="4267200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dirty="0" smtClean="0"/>
              <a:t>Why?</a:t>
            </a:r>
          </a:p>
          <a:p>
            <a:pPr lvl="1">
              <a:spcAft>
                <a:spcPts val="600"/>
              </a:spcAft>
            </a:pPr>
            <a:r>
              <a:rPr lang="en-US" sz="2500" dirty="0" smtClean="0"/>
              <a:t>Exhaustive pairwise alignment </a:t>
            </a:r>
            <a:r>
              <a:rPr lang="en-US" sz="2500" dirty="0" smtClean="0">
                <a:sym typeface="Wingdings"/>
              </a:rPr>
              <a:t> Compare ALL sequences to each other </a:t>
            </a:r>
          </a:p>
          <a:p>
            <a:pPr lvl="2">
              <a:spcAft>
                <a:spcPts val="600"/>
              </a:spcAft>
            </a:pPr>
            <a:r>
              <a:rPr lang="en-US" sz="2200" dirty="0" smtClean="0">
                <a:sym typeface="Wingdings"/>
              </a:rPr>
              <a:t>Complexity increases exponentially with n=number sequences and linearly with m=sequence length. </a:t>
            </a:r>
          </a:p>
          <a:p>
            <a:pPr lvl="2">
              <a:spcAft>
                <a:spcPts val="600"/>
              </a:spcAft>
            </a:pPr>
            <a:r>
              <a:rPr lang="en-US" sz="2200" dirty="0" smtClean="0">
                <a:sym typeface="Wingdings"/>
              </a:rPr>
              <a:t>Impractical with even &gt;10 sequences</a:t>
            </a:r>
          </a:p>
          <a:p>
            <a:pPr lvl="2">
              <a:spcAft>
                <a:spcPts val="600"/>
              </a:spcAft>
            </a:pPr>
            <a:endParaRPr lang="en-US" sz="2200" dirty="0">
              <a:sym typeface="Wingdings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sz="2800" dirty="0" smtClean="0">
                <a:sym typeface="Wingdings"/>
              </a:rPr>
              <a:t>Instead, MSA employs heuristics to focus on paths that seem more likely</a:t>
            </a:r>
            <a:endParaRPr lang="en-US" sz="2800" dirty="0" smtClean="0"/>
          </a:p>
          <a:p>
            <a:pPr lvl="1">
              <a:spcAft>
                <a:spcPts val="600"/>
              </a:spcAft>
            </a:pPr>
            <a:endParaRPr lang="en-US" sz="2500" dirty="0"/>
          </a:p>
          <a:p>
            <a:pPr marL="457200" indent="-457200">
              <a:buFont typeface="+mj-lt"/>
              <a:buAutoNum type="arabicPeriod"/>
            </a:pPr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73632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701829" y="879676"/>
            <a:ext cx="980497" cy="771525"/>
            <a:chOff x="1905000" y="2514600"/>
            <a:chExt cx="1371600" cy="1219200"/>
          </a:xfrm>
        </p:grpSpPr>
        <p:sp>
          <p:nvSpPr>
            <p:cNvPr id="43" name="Round Same Side Corner Rectangle 42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03433" y="2005954"/>
            <a:ext cx="980497" cy="771525"/>
            <a:chOff x="1905000" y="2514600"/>
            <a:chExt cx="1371600" cy="1219200"/>
          </a:xfrm>
        </p:grpSpPr>
        <p:sp>
          <p:nvSpPr>
            <p:cNvPr id="40" name="Round Same Side Corner Rectangle 39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390944" y="2007024"/>
            <a:ext cx="980497" cy="771525"/>
            <a:chOff x="1905000" y="2514600"/>
            <a:chExt cx="1371600" cy="1219200"/>
          </a:xfrm>
        </p:grpSpPr>
        <p:sp>
          <p:nvSpPr>
            <p:cNvPr id="37" name="Round Same Side Corner Rectangle 36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218362" y="3327601"/>
            <a:ext cx="980497" cy="771525"/>
            <a:chOff x="1905000" y="2514600"/>
            <a:chExt cx="1371600" cy="1219200"/>
          </a:xfrm>
        </p:grpSpPr>
        <p:sp>
          <p:nvSpPr>
            <p:cNvPr id="34" name="Round Same Side Corner Rectangle 33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505873" y="3328671"/>
            <a:ext cx="980497" cy="771525"/>
            <a:chOff x="1905000" y="2514600"/>
            <a:chExt cx="1371600" cy="1219200"/>
          </a:xfrm>
        </p:grpSpPr>
        <p:sp>
          <p:nvSpPr>
            <p:cNvPr id="31" name="Round Same Side Corner Rectangle 30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93384" y="3329048"/>
            <a:ext cx="980497" cy="771525"/>
            <a:chOff x="1905000" y="2514600"/>
            <a:chExt cx="1371600" cy="1219200"/>
          </a:xfrm>
        </p:grpSpPr>
        <p:sp>
          <p:nvSpPr>
            <p:cNvPr id="28" name="Round Same Side Corner Rectangle 27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080895" y="3330118"/>
            <a:ext cx="980497" cy="771525"/>
            <a:chOff x="1905000" y="2514600"/>
            <a:chExt cx="1371600" cy="1219200"/>
          </a:xfrm>
        </p:grpSpPr>
        <p:sp>
          <p:nvSpPr>
            <p:cNvPr id="25" name="Round Same Side Corner Rectangle 24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793384" y="1120778"/>
            <a:ext cx="826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/Users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103433" y="2303991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</a:t>
            </a:r>
            <a:r>
              <a:rPr lang="en-US" sz="1200" dirty="0" err="1" smtClean="0"/>
              <a:t>ConsGen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2203692" y="3616923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/Desktop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3496843" y="3616922"/>
            <a:ext cx="1055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/Documents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4793782" y="3616922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/Downloads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6076744" y="3616921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/local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0147" y="2227025"/>
            <a:ext cx="9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Other user accounts</a:t>
            </a:r>
            <a:endParaRPr lang="en-US" sz="1200" dirty="0"/>
          </a:p>
        </p:txBody>
      </p:sp>
      <p:cxnSp>
        <p:nvCxnSpPr>
          <p:cNvPr id="19" name="Straight Connector 18"/>
          <p:cNvCxnSpPr>
            <a:stCxn id="45" idx="2"/>
            <a:endCxn id="41" idx="0"/>
          </p:cNvCxnSpPr>
          <p:nvPr/>
        </p:nvCxnSpPr>
        <p:spPr>
          <a:xfrm flipH="1">
            <a:off x="4593682" y="1651201"/>
            <a:ext cx="598396" cy="402973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45" idx="2"/>
            <a:endCxn id="38" idx="0"/>
          </p:cNvCxnSpPr>
          <p:nvPr/>
        </p:nvCxnSpPr>
        <p:spPr>
          <a:xfrm>
            <a:off x="5192078" y="1651201"/>
            <a:ext cx="689115" cy="40404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42" idx="2"/>
            <a:endCxn id="35" idx="0"/>
          </p:cNvCxnSpPr>
          <p:nvPr/>
        </p:nvCxnSpPr>
        <p:spPr>
          <a:xfrm flipH="1">
            <a:off x="2708611" y="2777479"/>
            <a:ext cx="1885071" cy="5983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42" idx="2"/>
            <a:endCxn id="32" idx="0"/>
          </p:cNvCxnSpPr>
          <p:nvPr/>
        </p:nvCxnSpPr>
        <p:spPr>
          <a:xfrm flipH="1">
            <a:off x="3996122" y="2777479"/>
            <a:ext cx="597560" cy="5994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42" idx="2"/>
            <a:endCxn id="29" idx="0"/>
          </p:cNvCxnSpPr>
          <p:nvPr/>
        </p:nvCxnSpPr>
        <p:spPr>
          <a:xfrm>
            <a:off x="4593682" y="2777479"/>
            <a:ext cx="689951" cy="59978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2" idx="2"/>
            <a:endCxn id="26" idx="0"/>
          </p:cNvCxnSpPr>
          <p:nvPr/>
        </p:nvCxnSpPr>
        <p:spPr>
          <a:xfrm>
            <a:off x="4593682" y="2777479"/>
            <a:ext cx="1977462" cy="6008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2217603" y="4459104"/>
            <a:ext cx="980497" cy="771525"/>
            <a:chOff x="1905000" y="2514600"/>
            <a:chExt cx="1371600" cy="1219200"/>
          </a:xfrm>
        </p:grpSpPr>
        <p:sp>
          <p:nvSpPr>
            <p:cNvPr id="49" name="Round Same Side Corner Rectangle 48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Connector 51"/>
          <p:cNvCxnSpPr>
            <a:stCxn id="36" idx="2"/>
            <a:endCxn id="50" idx="0"/>
          </p:cNvCxnSpPr>
          <p:nvPr/>
        </p:nvCxnSpPr>
        <p:spPr>
          <a:xfrm flipH="1">
            <a:off x="2707852" y="4099126"/>
            <a:ext cx="759" cy="4081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212655" y="4748423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/username</a:t>
            </a:r>
            <a:endParaRPr lang="en-US" sz="1200" dirty="0"/>
          </a:p>
        </p:txBody>
      </p:sp>
      <p:sp>
        <p:nvSpPr>
          <p:cNvPr id="57" name="TextBox 56"/>
          <p:cNvSpPr txBox="1"/>
          <p:nvPr/>
        </p:nvSpPr>
        <p:spPr>
          <a:xfrm>
            <a:off x="4419600" y="5791200"/>
            <a:ext cx="4630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</a:t>
            </a:r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</a:t>
            </a:r>
            <a:r>
              <a:rPr lang="en-US" dirty="0" smtClean="0"/>
              <a:t> to this directory: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~/Desktop/username/ConsGen2018</a:t>
            </a:r>
            <a:endParaRPr lang="en-US" dirty="0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76600" y="6019800"/>
            <a:ext cx="990600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371600" y="152400"/>
            <a:ext cx="716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FIRST</a:t>
            </a:r>
            <a:r>
              <a:rPr lang="en-US" sz="3200" dirty="0" smtClean="0"/>
              <a:t> update class materials: </a:t>
            </a:r>
            <a:r>
              <a:rPr lang="en-US" sz="32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3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pull</a:t>
            </a:r>
            <a:endParaRPr lang="en-US" sz="3200" dirty="0"/>
          </a:p>
        </p:txBody>
      </p:sp>
      <p:sp>
        <p:nvSpPr>
          <p:cNvPr id="60" name="TextBox 59"/>
          <p:cNvSpPr txBox="1"/>
          <p:nvPr/>
        </p:nvSpPr>
        <p:spPr>
          <a:xfrm>
            <a:off x="1066800" y="2058817"/>
            <a:ext cx="25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shortcut to your home directory is </a:t>
            </a:r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~/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1" name="Straight Arrow Connector 60"/>
          <p:cNvCxnSpPr>
            <a:stCxn id="60" idx="3"/>
          </p:cNvCxnSpPr>
          <p:nvPr/>
        </p:nvCxnSpPr>
        <p:spPr>
          <a:xfrm flipV="1">
            <a:off x="3613185" y="2381141"/>
            <a:ext cx="429706" cy="842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2209800" y="5562600"/>
            <a:ext cx="980497" cy="771525"/>
            <a:chOff x="1905000" y="2514600"/>
            <a:chExt cx="1371600" cy="1219200"/>
          </a:xfrm>
        </p:grpSpPr>
        <p:sp>
          <p:nvSpPr>
            <p:cNvPr id="63" name="Round Same Side Corner Rectangle 62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6" name="Straight Connector 65"/>
          <p:cNvCxnSpPr/>
          <p:nvPr/>
        </p:nvCxnSpPr>
        <p:spPr>
          <a:xfrm flipH="1">
            <a:off x="2700049" y="5202622"/>
            <a:ext cx="759" cy="4081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204852" y="5851919"/>
            <a:ext cx="9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/ConsGen2018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5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28600"/>
            <a:ext cx="7886700" cy="854074"/>
          </a:xfrm>
        </p:spPr>
        <p:txBody>
          <a:bodyPr/>
          <a:lstStyle/>
          <a:p>
            <a:r>
              <a:rPr lang="en-US" dirty="0" smtClean="0"/>
              <a:t>Popular Programs for Automated MSA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458200" cy="5257799"/>
          </a:xfrm>
        </p:spPr>
        <p:txBody>
          <a:bodyPr>
            <a:noAutofit/>
          </a:bodyPr>
          <a:lstStyle/>
          <a:p>
            <a:r>
              <a:rPr lang="en-US" sz="2400" b="1" cap="small" dirty="0" err="1"/>
              <a:t>ClustalX</a:t>
            </a:r>
            <a:r>
              <a:rPr lang="en-US" sz="2400" b="1" dirty="0"/>
              <a:t>, </a:t>
            </a:r>
            <a:r>
              <a:rPr lang="en-US" sz="2400" b="1" cap="small" dirty="0" err="1"/>
              <a:t>ClustalW</a:t>
            </a:r>
            <a:r>
              <a:rPr lang="en-US" sz="2400" dirty="0"/>
              <a:t> – Progressive alignment (Larkin </a:t>
            </a:r>
            <a:r>
              <a:rPr lang="en-US" sz="2400" i="1" dirty="0"/>
              <a:t>et al</a:t>
            </a:r>
            <a:r>
              <a:rPr lang="en-US" sz="2400" dirty="0"/>
              <a:t>. 2007; Thompson </a:t>
            </a:r>
            <a:r>
              <a:rPr lang="en-US" sz="2400" i="1" dirty="0"/>
              <a:t>et al</a:t>
            </a:r>
            <a:r>
              <a:rPr lang="en-US" sz="2400" dirty="0"/>
              <a:t>. 1994)</a:t>
            </a:r>
          </a:p>
          <a:p>
            <a:pPr lvl="1"/>
            <a:r>
              <a:rPr lang="en-US" sz="2000" dirty="0"/>
              <a:t>No longer being updated</a:t>
            </a:r>
          </a:p>
          <a:p>
            <a:pPr lvl="1"/>
            <a:r>
              <a:rPr lang="en-US" sz="2000" dirty="0"/>
              <a:t>Also accessible through many other programs</a:t>
            </a:r>
          </a:p>
          <a:p>
            <a:pPr lvl="2"/>
            <a:r>
              <a:rPr lang="en-US" sz="1800" dirty="0" err="1"/>
              <a:t>Geneious</a:t>
            </a:r>
            <a:r>
              <a:rPr lang="en-US" sz="1800" dirty="0"/>
              <a:t>, Mesquite, </a:t>
            </a:r>
            <a:r>
              <a:rPr lang="en-US" sz="1800" dirty="0" err="1"/>
              <a:t>BioEdit</a:t>
            </a:r>
            <a:r>
              <a:rPr lang="en-US" sz="1800" dirty="0"/>
              <a:t>, </a:t>
            </a:r>
            <a:r>
              <a:rPr lang="en-US" sz="1800" dirty="0" smtClean="0"/>
              <a:t>MEGA</a:t>
            </a:r>
          </a:p>
          <a:p>
            <a:pPr lvl="2"/>
            <a:endParaRPr lang="en-US" sz="1800" b="1" cap="small" dirty="0" smtClean="0"/>
          </a:p>
          <a:p>
            <a:r>
              <a:rPr lang="en-US" sz="2400" b="1" cap="small" dirty="0" err="1"/>
              <a:t>Clustal</a:t>
            </a:r>
            <a:r>
              <a:rPr lang="en-US" sz="2400" b="1" dirty="0"/>
              <a:t> </a:t>
            </a:r>
            <a:r>
              <a:rPr lang="en-US" sz="2400" b="1" cap="small" dirty="0"/>
              <a:t>Omega </a:t>
            </a:r>
            <a:r>
              <a:rPr lang="en-US" sz="2400" cap="small" dirty="0"/>
              <a:t>– (</a:t>
            </a:r>
            <a:r>
              <a:rPr lang="en-US" sz="2400" dirty="0" err="1"/>
              <a:t>Sievers</a:t>
            </a:r>
            <a:r>
              <a:rPr lang="en-US" sz="2400" dirty="0"/>
              <a:t> </a:t>
            </a:r>
            <a:r>
              <a:rPr lang="en-US" sz="2400" i="1" dirty="0"/>
              <a:t>et al. </a:t>
            </a:r>
            <a:r>
              <a:rPr lang="en-US" sz="2400" cap="small" dirty="0"/>
              <a:t>2011)</a:t>
            </a:r>
          </a:p>
          <a:p>
            <a:pPr lvl="1"/>
            <a:r>
              <a:rPr lang="en-US" sz="2000" dirty="0"/>
              <a:t>Originally developed for aligning amino acid sequences</a:t>
            </a:r>
          </a:p>
          <a:p>
            <a:pPr lvl="1"/>
            <a:r>
              <a:rPr lang="en-US" sz="2000" dirty="0"/>
              <a:t>Recently added DNA/RNA alignment capabilities</a:t>
            </a:r>
          </a:p>
          <a:p>
            <a:pPr lvl="1"/>
            <a:r>
              <a:rPr lang="en-US" sz="2000" dirty="0"/>
              <a:t>Command line </a:t>
            </a:r>
            <a:r>
              <a:rPr lang="en-US" sz="2000" dirty="0" smtClean="0"/>
              <a:t>only</a:t>
            </a:r>
            <a:endParaRPr lang="en-US" sz="2000" b="1" cap="small" dirty="0" smtClean="0"/>
          </a:p>
          <a:p>
            <a:endParaRPr lang="en-US" sz="2400" b="1" cap="small" dirty="0"/>
          </a:p>
          <a:p>
            <a:r>
              <a:rPr lang="en-US" sz="2400" b="1" cap="small" dirty="0" smtClean="0"/>
              <a:t>Muscle</a:t>
            </a:r>
            <a:r>
              <a:rPr lang="en-US" sz="2400" dirty="0" smtClean="0"/>
              <a:t> – Iterative alignment (Edgar 2004)</a:t>
            </a:r>
          </a:p>
          <a:p>
            <a:pPr lvl="1"/>
            <a:r>
              <a:rPr lang="en-US" sz="2000" dirty="0" smtClean="0"/>
              <a:t>Developed by a former physicist</a:t>
            </a:r>
          </a:p>
          <a:p>
            <a:pPr lvl="1"/>
            <a:r>
              <a:rPr lang="en-US" sz="2000" dirty="0" smtClean="0"/>
              <a:t>Profile-profile alignment, iterative method</a:t>
            </a:r>
          </a:p>
          <a:p>
            <a:pPr lvl="2"/>
            <a:endParaRPr lang="en-US" sz="1200" dirty="0" smtClean="0"/>
          </a:p>
          <a:p>
            <a:pPr lvl="2"/>
            <a:endParaRPr lang="en-US" sz="1200" dirty="0"/>
          </a:p>
          <a:p>
            <a:pPr lvl="2"/>
            <a:endParaRPr lang="en-US" sz="1200" dirty="0" smtClean="0"/>
          </a:p>
          <a:p>
            <a:pPr lvl="2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677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1"/>
            <a:ext cx="7886700" cy="990600"/>
          </a:xfrm>
        </p:spPr>
        <p:txBody>
          <a:bodyPr/>
          <a:lstStyle/>
          <a:p>
            <a:r>
              <a:rPr lang="en-US" dirty="0" err="1" smtClean="0"/>
              <a:t>Clustal</a:t>
            </a:r>
            <a:r>
              <a:rPr lang="en-US" dirty="0" smtClean="0"/>
              <a:t> W/X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447800"/>
            <a:ext cx="7696200" cy="499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Clustal</a:t>
            </a:r>
            <a:r>
              <a:rPr lang="en-US" dirty="0" smtClean="0"/>
              <a:t> Uses “Progressive Alignment”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79192" y="4016961"/>
            <a:ext cx="2514600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563212">
            <a:off x="3527736" y="3913461"/>
            <a:ext cx="2511770" cy="4572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1" y="3026361"/>
            <a:ext cx="609600" cy="4572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7800"/>
            <a:ext cx="9144000" cy="2972059"/>
          </a:xfrm>
          <a:prstGeom prst="rect">
            <a:avLst/>
          </a:prstGeom>
        </p:spPr>
      </p:pic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838200" y="4724400"/>
            <a:ext cx="7426325" cy="1015663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r>
              <a:rPr lang="en-US" altLang="en-US" sz="2000" u="sng" dirty="0" smtClean="0"/>
              <a:t>The sequences are aligned progressively</a:t>
            </a:r>
            <a:r>
              <a:rPr lang="en-US" altLang="en-US" sz="2000" dirty="0" smtClean="0"/>
              <a:t> (global or local algorithm):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sz="2000" dirty="0" smtClean="0"/>
              <a:t>alignment of 2 sequences, create profile (consensus)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sz="2000" dirty="0" smtClean="0"/>
              <a:t>alignment of 2 profiles (groups of sequences)</a:t>
            </a:r>
            <a:endParaRPr lang="en-US" altLang="en-US" sz="2000" dirty="0"/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28600" y="6400800"/>
            <a:ext cx="2570163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Adapted from Julie Thompson, IGBMC</a:t>
            </a:r>
            <a:endParaRPr lang="fr-F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14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800" dirty="0" err="1" smtClean="0"/>
              <a:t>Clustal</a:t>
            </a:r>
            <a:r>
              <a:rPr lang="en-US" sz="2800" dirty="0" smtClean="0"/>
              <a:t> W/X is not optimal </a:t>
            </a:r>
          </a:p>
          <a:p>
            <a:pPr lvl="1"/>
            <a:endParaRPr lang="en-US" sz="2800" dirty="0" smtClean="0"/>
          </a:p>
          <a:p>
            <a:pPr lvl="1">
              <a:spcAft>
                <a:spcPts val="1200"/>
              </a:spcAft>
            </a:pPr>
            <a:r>
              <a:rPr lang="en-US" sz="2800" dirty="0" smtClean="0"/>
              <a:t>There are known areas where it performs poorly:</a:t>
            </a:r>
          </a:p>
          <a:p>
            <a:pPr lvl="2">
              <a:spcAft>
                <a:spcPts val="1200"/>
              </a:spcAft>
            </a:pPr>
            <a:r>
              <a:rPr lang="en-US" sz="2800" dirty="0" smtClean="0"/>
              <a:t>No “refining step” so early errors cannot be corrected </a:t>
            </a:r>
          </a:p>
          <a:p>
            <a:pPr lvl="2">
              <a:spcAft>
                <a:spcPts val="1200"/>
              </a:spcAft>
            </a:pPr>
            <a:r>
              <a:rPr lang="en-US" sz="2800" dirty="0" smtClean="0"/>
              <a:t>If </a:t>
            </a:r>
            <a:r>
              <a:rPr lang="en-US" sz="2800" dirty="0" smtClean="0"/>
              <a:t>distance-based guide tree is bad, alignment can be bad </a:t>
            </a:r>
          </a:p>
          <a:p>
            <a:pPr lvl="3">
              <a:spcAft>
                <a:spcPts val="1200"/>
              </a:spcAft>
            </a:pPr>
            <a:r>
              <a:rPr lang="en-US" sz="2400" dirty="0" smtClean="0"/>
              <a:t>Fundamental principle of data analysis: </a:t>
            </a:r>
            <a:r>
              <a:rPr lang="en-US" sz="2400" dirty="0" smtClean="0">
                <a:solidFill>
                  <a:srgbClr val="FF0000"/>
                </a:solidFill>
              </a:rPr>
              <a:t>Garbage In = Garbage Out</a:t>
            </a:r>
          </a:p>
          <a:p>
            <a:pPr lvl="2"/>
            <a:endParaRPr lang="en-US" sz="2000" dirty="0" smtClean="0"/>
          </a:p>
          <a:p>
            <a:pPr lvl="2"/>
            <a:endParaRPr lang="en-US" sz="2000" dirty="0"/>
          </a:p>
          <a:p>
            <a:pPr lvl="2"/>
            <a:endParaRPr lang="en-US" sz="2000" dirty="0" smtClean="0"/>
          </a:p>
          <a:p>
            <a:pPr lvl="2"/>
            <a:endParaRPr lang="en-US" sz="20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381001"/>
            <a:ext cx="7886700" cy="990600"/>
          </a:xfrm>
        </p:spPr>
        <p:txBody>
          <a:bodyPr/>
          <a:lstStyle/>
          <a:p>
            <a:r>
              <a:rPr lang="en-US" dirty="0" err="1" smtClean="0"/>
              <a:t>Clustal</a:t>
            </a:r>
            <a:r>
              <a:rPr lang="en-US" dirty="0" smtClean="0"/>
              <a:t> W/X Limitations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5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Clustal</a:t>
            </a:r>
            <a:r>
              <a:rPr lang="en-US" dirty="0" smtClean="0"/>
              <a:t> Omega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Very different from </a:t>
            </a:r>
            <a:r>
              <a:rPr lang="en-US" sz="2800" dirty="0" err="1" smtClean="0"/>
              <a:t>ClustalX</a:t>
            </a:r>
            <a:r>
              <a:rPr lang="en-US" sz="2800" dirty="0" smtClean="0"/>
              <a:t> / W but still a </a:t>
            </a:r>
            <a:r>
              <a:rPr lang="en-US" sz="2800" dirty="0" smtClean="0">
                <a:solidFill>
                  <a:srgbClr val="FF0000"/>
                </a:solidFill>
              </a:rPr>
              <a:t>progressive alignment algorithm</a:t>
            </a:r>
          </a:p>
          <a:p>
            <a:endParaRPr lang="en-US" sz="2800" dirty="0"/>
          </a:p>
          <a:p>
            <a:r>
              <a:rPr lang="en-US" sz="2800" dirty="0" smtClean="0"/>
              <a:t>Uses </a:t>
            </a:r>
            <a:r>
              <a:rPr lang="en-US" sz="2800" dirty="0" smtClean="0"/>
              <a:t>better method </a:t>
            </a:r>
            <a:r>
              <a:rPr lang="en-US" sz="2800" dirty="0" smtClean="0"/>
              <a:t>of estimating guide tree</a:t>
            </a:r>
          </a:p>
          <a:p>
            <a:endParaRPr lang="en-US" sz="2800" dirty="0" smtClean="0"/>
          </a:p>
          <a:p>
            <a:r>
              <a:rPr lang="en-US" sz="2800" dirty="0" smtClean="0"/>
              <a:t>Uses a Hidden Markov Model (HMM)</a:t>
            </a:r>
          </a:p>
          <a:p>
            <a:pPr lvl="1"/>
            <a:r>
              <a:rPr lang="en-US" sz="2400" dirty="0" smtClean="0"/>
              <a:t>The short explanation: this involves probability theory, and estimating probability of observed and hidden states</a:t>
            </a:r>
            <a:endParaRPr lang="en-US" sz="2400" dirty="0"/>
          </a:p>
          <a:p>
            <a:endParaRPr lang="en-US" sz="2800" dirty="0" smtClean="0"/>
          </a:p>
          <a:p>
            <a:r>
              <a:rPr lang="en-US" sz="2800" dirty="0" smtClean="0"/>
              <a:t>Can align hundreds of thousands of sequences</a:t>
            </a:r>
          </a:p>
          <a:p>
            <a:endParaRPr lang="en-US" sz="2800" dirty="0"/>
          </a:p>
        </p:txBody>
      </p:sp>
      <p:pic>
        <p:nvPicPr>
          <p:cNvPr id="2050" name="Picture 2" descr="Clustal Omeg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304800"/>
            <a:ext cx="1371429" cy="136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30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MUSCLE </a:t>
            </a:r>
            <a:r>
              <a:rPr lang="en-US" sz="2400" dirty="0" smtClean="0"/>
              <a:t>(</a:t>
            </a:r>
            <a:r>
              <a:rPr lang="en-US" sz="2400" u="sng" dirty="0" smtClean="0"/>
              <a:t>Mu</a:t>
            </a:r>
            <a:r>
              <a:rPr lang="en-US" sz="2400" dirty="0" smtClean="0"/>
              <a:t>ltiple </a:t>
            </a:r>
            <a:r>
              <a:rPr lang="en-US" sz="2400" u="sng" dirty="0" smtClean="0"/>
              <a:t>S</a:t>
            </a:r>
            <a:r>
              <a:rPr lang="en-US" sz="2400" dirty="0" smtClean="0"/>
              <a:t>equence </a:t>
            </a:r>
            <a:r>
              <a:rPr lang="en-US" sz="2400" u="sng" dirty="0" smtClean="0"/>
              <a:t>C</a:t>
            </a:r>
            <a:r>
              <a:rPr lang="en-US" sz="2400" dirty="0" smtClean="0"/>
              <a:t>omparison by </a:t>
            </a:r>
            <a:r>
              <a:rPr lang="en-US" sz="2400" u="sng" dirty="0" smtClean="0"/>
              <a:t>Log-Expectation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84137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Iterative method</a:t>
            </a:r>
            <a:r>
              <a:rPr lang="en-US" dirty="0" smtClean="0"/>
              <a:t>: Compute sub-optimal solution, and keep modifying that intelligently until solution converges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667000"/>
            <a:ext cx="8458200" cy="312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10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8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55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" y="2590800"/>
            <a:ext cx="8153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b="1" dirty="0" smtClean="0">
                <a:solidFill>
                  <a:srgbClr val="FF0000"/>
                </a:solidFill>
                <a:sym typeface="Wingdings"/>
              </a:rPr>
              <a:t>Whatever algorithm you use, ALWAYS visually inspect your alignment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84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4"/>
          </a:xfrm>
        </p:spPr>
        <p:txBody>
          <a:bodyPr>
            <a:noAutofit/>
          </a:bodyPr>
          <a:lstStyle/>
          <a:p>
            <a:pPr algn="ctr"/>
            <a:r>
              <a:rPr lang="en-US" sz="4800" dirty="0" smtClean="0"/>
              <a:t>Final notes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458200" cy="4346575"/>
          </a:xfrm>
        </p:spPr>
        <p:txBody>
          <a:bodyPr>
            <a:noAutofit/>
          </a:bodyPr>
          <a:lstStyle/>
          <a:p>
            <a:r>
              <a:rPr lang="en-US" sz="2800" dirty="0" smtClean="0"/>
              <a:t>Computer algorithms make mistakes</a:t>
            </a:r>
          </a:p>
          <a:p>
            <a:endParaRPr lang="en-US" sz="2800" dirty="0" smtClean="0"/>
          </a:p>
          <a:p>
            <a:r>
              <a:rPr lang="en-US" sz="2800" dirty="0" smtClean="0"/>
              <a:t>Use your knowledge of biology </a:t>
            </a:r>
          </a:p>
          <a:p>
            <a:endParaRPr lang="en-US" sz="2000" dirty="0" smtClean="0"/>
          </a:p>
          <a:p>
            <a:r>
              <a:rPr lang="en-US" sz="2800" dirty="0" smtClean="0"/>
              <a:t>Use your knowledge of sequence evolution</a:t>
            </a:r>
          </a:p>
          <a:p>
            <a:endParaRPr lang="en-US" sz="2800" dirty="0"/>
          </a:p>
          <a:p>
            <a:r>
              <a:rPr lang="mr-IN" sz="2800" dirty="0" smtClean="0"/>
              <a:t>…</a:t>
            </a:r>
            <a:r>
              <a:rPr lang="en-US" sz="2800" dirty="0" smtClean="0"/>
              <a:t>But don’t overthink it</a:t>
            </a:r>
          </a:p>
          <a:p>
            <a:endParaRPr lang="en-US" sz="2800" dirty="0" smtClean="0"/>
          </a:p>
          <a:p>
            <a:r>
              <a:rPr lang="en-US" sz="2800" dirty="0" smtClean="0"/>
              <a:t>Homology is the end goal </a:t>
            </a:r>
            <a:r>
              <a:rPr lang="mr-IN" sz="2800" dirty="0" smtClean="0"/>
              <a:t>–</a:t>
            </a:r>
            <a:r>
              <a:rPr lang="en-US" sz="2800" dirty="0" smtClean="0"/>
              <a:t> If homologous bases not aligned, you can have weird results in analyses</a:t>
            </a:r>
          </a:p>
          <a:p>
            <a:pPr lvl="1"/>
            <a:r>
              <a:rPr lang="en-US" sz="2000" dirty="0" smtClean="0">
                <a:solidFill>
                  <a:srgbClr val="FF0000"/>
                </a:solidFill>
              </a:rPr>
              <a:t>Uncle Steve says “Garbage In = Garbage Out”</a:t>
            </a:r>
          </a:p>
        </p:txBody>
      </p:sp>
    </p:spTree>
    <p:extLst>
      <p:ext uri="{BB962C8B-B14F-4D97-AF65-F5344CB8AC3E}">
        <p14:creationId xmlns:p14="http://schemas.microsoft.com/office/powerpoint/2010/main" val="91923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Aligning coding regions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5625"/>
            <a:ext cx="8458200" cy="384175"/>
          </a:xfrm>
        </p:spPr>
        <p:txBody>
          <a:bodyPr>
            <a:noAutofit/>
          </a:bodyPr>
          <a:lstStyle/>
          <a:p>
            <a:r>
              <a:rPr lang="en-US" sz="2400" dirty="0" smtClean="0"/>
              <a:t>When aligning coding DNA, use AA translations to your advantage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590800"/>
            <a:ext cx="8534400" cy="3200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00400" y="5105400"/>
            <a:ext cx="19812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5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66"/>
          <p:cNvSpPr txBox="1"/>
          <p:nvPr/>
        </p:nvSpPr>
        <p:spPr>
          <a:xfrm>
            <a:off x="1524000" y="228600"/>
            <a:ext cx="716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SECOND</a:t>
            </a:r>
            <a:r>
              <a:rPr lang="en-US" sz="3200" dirty="0" smtClean="0"/>
              <a:t>: </a:t>
            </a:r>
            <a:r>
              <a:rPr lang="en-US" sz="3200" smtClean="0"/>
              <a:t>Run </a:t>
            </a:r>
            <a:r>
              <a:rPr lang="en-US" sz="3200" b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lab3_setup.sh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762000" y="1371600"/>
            <a:ext cx="7467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u="sng" dirty="0" smtClean="0"/>
              <a:t>Change directories to: </a:t>
            </a:r>
            <a:r>
              <a:rPr lang="en-US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~/Desktop/username/ConsGen2018/Lab3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u="sng" dirty="0" smtClean="0"/>
              <a:t>Run setup script: </a:t>
            </a:r>
          </a:p>
          <a:p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./lab3_setup.sh</a:t>
            </a:r>
          </a:p>
          <a:p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 ~/.</a:t>
            </a:r>
            <a:r>
              <a:rPr lang="en-US" sz="2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bash_profile</a:t>
            </a:r>
            <a:endParaRPr lang="en-US" sz="2400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u="sng" dirty="0" smtClean="0"/>
              <a:t>What this will do: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Install programs needed for lab 3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Modify your “bash profile” to make these new programs accessible and add colors to “ls” output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Print nice cat picture for encouragement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5530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19200"/>
            <a:ext cx="8822214" cy="3810000"/>
          </a:xfrm>
        </p:spPr>
      </p:pic>
    </p:spTree>
    <p:extLst>
      <p:ext uri="{BB962C8B-B14F-4D97-AF65-F5344CB8AC3E}">
        <p14:creationId xmlns:p14="http://schemas.microsoft.com/office/powerpoint/2010/main" val="161824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620000" cy="45767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Homolog</a:t>
            </a:r>
            <a:r>
              <a:rPr lang="en-US" sz="2400" dirty="0" smtClean="0"/>
              <a:t>: Identity or similarity due to </a:t>
            </a:r>
            <a:r>
              <a:rPr lang="en-US" sz="2400" u="sng" dirty="0" smtClean="0"/>
              <a:t>common ancestry</a:t>
            </a:r>
            <a:endParaRPr lang="en-US" sz="2400" dirty="0" smtClean="0"/>
          </a:p>
          <a:p>
            <a:pPr lvl="1"/>
            <a:r>
              <a:rPr lang="en-US" sz="2400" dirty="0" smtClean="0"/>
              <a:t>Features in different taxa are homologous if their similarity is a result of common ancestry 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05200" y="0"/>
            <a:ext cx="2667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smtClean="0"/>
              <a:t>Homology</a:t>
            </a:r>
            <a:endParaRPr lang="en-US" sz="44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895600"/>
            <a:ext cx="65802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1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2400"/>
            <a:ext cx="7467600" cy="380492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114800"/>
            <a:ext cx="8305800" cy="2438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800" dirty="0" smtClean="0"/>
              <a:t>Arm structures </a:t>
            </a:r>
            <a:r>
              <a:rPr lang="en-US" sz="2800" dirty="0" smtClean="0">
                <a:solidFill>
                  <a:srgbClr val="FF0000"/>
                </a:solidFill>
              </a:rPr>
              <a:t>homologous </a:t>
            </a:r>
            <a:r>
              <a:rPr lang="en-US" sz="2800" dirty="0" smtClean="0"/>
              <a:t>although superficially </a:t>
            </a:r>
            <a:r>
              <a:rPr lang="en-US" sz="2800" dirty="0" smtClean="0"/>
              <a:t>different, reflecting modification of ancestral structures</a:t>
            </a:r>
            <a:endParaRPr lang="en-US" sz="2800" dirty="0" smtClean="0"/>
          </a:p>
          <a:p>
            <a:pPr>
              <a:spcAft>
                <a:spcPts val="1200"/>
              </a:spcAft>
            </a:pPr>
            <a:r>
              <a:rPr lang="en-US" sz="2800" dirty="0" smtClean="0"/>
              <a:t>Bird </a:t>
            </a:r>
            <a:r>
              <a:rPr lang="en-US" sz="2800" dirty="0" smtClean="0"/>
              <a:t>and bat wings: </a:t>
            </a:r>
            <a:r>
              <a:rPr lang="en-US" sz="2800" dirty="0" smtClean="0">
                <a:solidFill>
                  <a:srgbClr val="23FF23"/>
                </a:solidFill>
              </a:rPr>
              <a:t>Homologous as forearms</a:t>
            </a:r>
            <a:r>
              <a:rPr lang="en-US" sz="2800" dirty="0" smtClean="0"/>
              <a:t>, </a:t>
            </a:r>
            <a:r>
              <a:rPr lang="en-US" sz="2800" dirty="0" smtClean="0">
                <a:solidFill>
                  <a:srgbClr val="FF0000"/>
                </a:solidFill>
              </a:rPr>
              <a:t>NOT homologous as wings (common ancestor could not fly)</a:t>
            </a:r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 smtClean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2920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381000"/>
            <a:ext cx="8305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When two species have identical character states</a:t>
            </a:r>
            <a:r>
              <a:rPr lang="en-US" sz="4000" smtClean="0"/>
              <a:t>, this may reflect:</a:t>
            </a:r>
            <a:endParaRPr lang="en-US" sz="4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286000"/>
            <a:ext cx="8305800" cy="426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800" b="1" u="sng" dirty="0" smtClean="0"/>
              <a:t>HOMOLOGY</a:t>
            </a:r>
            <a:r>
              <a:rPr lang="en-US" sz="2800" dirty="0" smtClean="0"/>
              <a:t>: Both species inherited that character state from a common </a:t>
            </a:r>
            <a:r>
              <a:rPr lang="en-US" sz="2800" dirty="0" smtClean="0"/>
              <a:t>ancestor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800" b="1" u="sng" dirty="0" smtClean="0"/>
              <a:t>HOMOPLASY</a:t>
            </a:r>
            <a:r>
              <a:rPr lang="en-US" sz="2800" dirty="0" smtClean="0"/>
              <a:t>: The similarity evolved </a:t>
            </a:r>
            <a:r>
              <a:rPr lang="en-US" sz="2800" dirty="0" err="1" smtClean="0"/>
              <a:t>indepentendly</a:t>
            </a:r>
            <a:r>
              <a:rPr lang="en-US" sz="2800" dirty="0" smtClean="0"/>
              <a:t> in the two species; similarity NOT due to common ancestry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/>
          </a:p>
          <a:p>
            <a:pPr marL="0" indent="0" algn="ctr">
              <a:spcAft>
                <a:spcPts val="1200"/>
              </a:spcAft>
              <a:buNone/>
            </a:pPr>
            <a:r>
              <a:rPr lang="en-US" sz="2800" dirty="0" smtClean="0"/>
              <a:t>*Only </a:t>
            </a:r>
            <a:r>
              <a:rPr lang="en-US" sz="2800" b="1" dirty="0" smtClean="0"/>
              <a:t>homologous similarity </a:t>
            </a:r>
            <a:r>
              <a:rPr lang="en-US" sz="2800" dirty="0" smtClean="0"/>
              <a:t>reflects common ancestry*</a:t>
            </a:r>
            <a:endParaRPr lang="en-US" sz="2800" dirty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 smtClean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652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381000"/>
            <a:ext cx="8305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Two basic sources of homoplasy: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81200"/>
            <a:ext cx="8153400" cy="412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2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152400"/>
            <a:ext cx="83058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 smtClean="0"/>
              <a:t>Molecular Homology: Sequence alignment</a:t>
            </a:r>
            <a:endParaRPr 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192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smtClean="0"/>
              <a:t>Statement of homology at level of: </a:t>
            </a:r>
          </a:p>
          <a:p>
            <a:pPr lvl="1"/>
            <a:r>
              <a:rPr lang="en-US" sz="2500" dirty="0" smtClean="0"/>
              <a:t>Individual nucleotide in DNA sequence </a:t>
            </a:r>
          </a:p>
          <a:p>
            <a:pPr lvl="1"/>
            <a:r>
              <a:rPr lang="en-US" sz="2500" dirty="0" smtClean="0"/>
              <a:t>Amino acids (</a:t>
            </a:r>
            <a:r>
              <a:rPr lang="en-US" sz="2500" u="sng" dirty="0" smtClean="0"/>
              <a:t>in coding genes</a:t>
            </a:r>
            <a:r>
              <a:rPr lang="en-US" sz="2500" dirty="0" smtClean="0"/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 smtClean="0"/>
          </a:p>
          <a:p>
            <a:pPr lvl="1"/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9400"/>
            <a:ext cx="9144000" cy="346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3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9600" y="2895600"/>
            <a:ext cx="81605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/>
              <a:t>**Important: Homology is a hypothesis**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0226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2567</TotalTime>
  <Words>1052</Words>
  <Application>Microsoft Macintosh PowerPoint</Application>
  <PresentationFormat>On-screen Show (4:3)</PresentationFormat>
  <Paragraphs>180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Calibri</vt:lpstr>
      <vt:lpstr>Calibri Light</vt:lpstr>
      <vt:lpstr>Courier New</vt:lpstr>
      <vt:lpstr>Mangal</vt:lpstr>
      <vt:lpstr>Wingdings</vt:lpstr>
      <vt:lpstr>Arial</vt:lpstr>
      <vt:lpstr>Office Theme</vt:lpstr>
      <vt:lpstr>Lab 3: Sequence Alignment and Homology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Local alignment: BLAST</vt:lpstr>
      <vt:lpstr>PowerPoint Presentation</vt:lpstr>
      <vt:lpstr>BLAST basic algorithm</vt:lpstr>
      <vt:lpstr>Typical usage of BLAST</vt:lpstr>
      <vt:lpstr>Caveats for species identification, or “DNA barcoding” (also eDNA)</vt:lpstr>
      <vt:lpstr>Multiple Sequence Alignment (MSA)</vt:lpstr>
      <vt:lpstr>Automated MSA also uses heuristics!</vt:lpstr>
      <vt:lpstr>Popular Programs for Automated MSA</vt:lpstr>
      <vt:lpstr>Clustal W/X Algorithm</vt:lpstr>
      <vt:lpstr>Clustal Uses “Progressive Alignment”</vt:lpstr>
      <vt:lpstr>Clustal W/X Limitations</vt:lpstr>
      <vt:lpstr>Clustal Omega</vt:lpstr>
      <vt:lpstr>MUSCLE (Multiple Sequence Comparison by Log-Expectation)</vt:lpstr>
      <vt:lpstr>PowerPoint Presentation</vt:lpstr>
      <vt:lpstr>PowerPoint Presentation</vt:lpstr>
      <vt:lpstr>Final notes</vt:lpstr>
      <vt:lpstr>Aligning coding regions 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Lab Introduction</dc:title>
  <dc:creator>Steve</dc:creator>
  <cp:lastModifiedBy>Tyler Chafin</cp:lastModifiedBy>
  <cp:revision>172</cp:revision>
  <cp:lastPrinted>2014-01-15T01:50:06Z</cp:lastPrinted>
  <dcterms:created xsi:type="dcterms:W3CDTF">2006-08-16T00:00:00Z</dcterms:created>
  <dcterms:modified xsi:type="dcterms:W3CDTF">2018-02-07T03:39:21Z</dcterms:modified>
</cp:coreProperties>
</file>

<file path=docProps/thumbnail.jpeg>
</file>